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8" d="100"/>
          <a:sy n="58" d="100"/>
        </p:scale>
        <p:origin x="6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43758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833061" y="1047405"/>
            <a:ext cx="4819227" cy="1706630"/>
          </a:xfrm>
          <a:prstGeom prst="rect">
            <a:avLst/>
          </a:prstGeom>
          <a:noFill/>
          <a:ln/>
        </p:spPr>
        <p:txBody>
          <a:bodyPr wrap="none" rtlCol="0" anchor="t"/>
          <a:lstStyle/>
          <a:p>
            <a:pPr marL="0" indent="0" algn="ctr">
              <a:lnSpc>
                <a:spcPts val="6561"/>
              </a:lnSpc>
              <a:buNone/>
            </a:pPr>
            <a:r>
              <a:rPr lang="en-US" sz="5249" b="1" dirty="0">
                <a:solidFill>
                  <a:srgbClr val="FFFFFF"/>
                </a:solidFill>
                <a:latin typeface="Fraunces" pitchFamily="34" charset="0"/>
                <a:ea typeface="Fraunces" pitchFamily="34" charset="-122"/>
                <a:cs typeface="Fraunces" pitchFamily="34" charset="-120"/>
              </a:rPr>
              <a:t>     AquaInsight</a:t>
            </a:r>
            <a:endParaRPr lang="en-US" sz="5249" dirty="0"/>
          </a:p>
        </p:txBody>
      </p:sp>
      <p:sp>
        <p:nvSpPr>
          <p:cNvPr id="6" name="Text 3"/>
          <p:cNvSpPr/>
          <p:nvPr/>
        </p:nvSpPr>
        <p:spPr>
          <a:xfrm>
            <a:off x="6134793" y="2500669"/>
            <a:ext cx="7662407" cy="1030963"/>
          </a:xfrm>
          <a:prstGeom prst="rect">
            <a:avLst/>
          </a:prstGeom>
          <a:noFill/>
          <a:ln/>
        </p:spPr>
        <p:txBody>
          <a:bodyPr wrap="none" rtlCol="0" anchor="t"/>
          <a:lstStyle/>
          <a:p>
            <a:pPr marL="0" indent="0" algn="ctr">
              <a:lnSpc>
                <a:spcPts val="3499"/>
              </a:lnSpc>
              <a:buNone/>
            </a:pPr>
            <a:r>
              <a:rPr lang="en-US" sz="2187" b="1" dirty="0">
                <a:solidFill>
                  <a:srgbClr val="EBECEF"/>
                </a:solidFill>
                <a:latin typeface="Epilogue" pitchFamily="34" charset="0"/>
                <a:ea typeface="Epilogue" pitchFamily="34" charset="-122"/>
                <a:cs typeface="Epilogue" pitchFamily="34" charset="-120"/>
              </a:rPr>
              <a:t>Data-Driven Strategies for Potable Water Assurance</a:t>
            </a:r>
            <a:endParaRPr lang="en-US" sz="2187" dirty="0"/>
          </a:p>
        </p:txBody>
      </p:sp>
      <p:sp>
        <p:nvSpPr>
          <p:cNvPr id="7" name="Text 4"/>
          <p:cNvSpPr/>
          <p:nvPr/>
        </p:nvSpPr>
        <p:spPr>
          <a:xfrm>
            <a:off x="6319599" y="3781544"/>
            <a:ext cx="7477601" cy="444341"/>
          </a:xfrm>
          <a:prstGeom prst="rect">
            <a:avLst/>
          </a:prstGeom>
          <a:noFill/>
          <a:ln/>
        </p:spPr>
        <p:txBody>
          <a:bodyPr wrap="none" rtlCol="0" anchor="t"/>
          <a:lstStyle/>
          <a:p>
            <a:pPr marL="0" indent="0" algn="ctr">
              <a:lnSpc>
                <a:spcPts val="3499"/>
              </a:lnSpc>
              <a:buNone/>
            </a:pPr>
            <a:r>
              <a:rPr lang="en-US" sz="2187" b="1" dirty="0">
                <a:solidFill>
                  <a:srgbClr val="EBECEF"/>
                </a:solidFill>
                <a:latin typeface="Epilogue" pitchFamily="34" charset="0"/>
                <a:ea typeface="Epilogue" pitchFamily="34" charset="-122"/>
                <a:cs typeface="Epilogue" pitchFamily="34" charset="-120"/>
              </a:rPr>
              <a:t>TEAM MEMBERS:</a:t>
            </a:r>
            <a:endParaRPr lang="en-US" sz="2187" dirty="0"/>
          </a:p>
        </p:txBody>
      </p:sp>
      <p:sp>
        <p:nvSpPr>
          <p:cNvPr id="8" name="Text 5"/>
          <p:cNvSpPr/>
          <p:nvPr/>
        </p:nvSpPr>
        <p:spPr>
          <a:xfrm>
            <a:off x="6319599" y="4475798"/>
            <a:ext cx="7477601" cy="444341"/>
          </a:xfrm>
          <a:prstGeom prst="rect">
            <a:avLst/>
          </a:prstGeom>
          <a:noFill/>
          <a:ln/>
        </p:spPr>
        <p:txBody>
          <a:bodyPr wrap="none" rtlCol="0" anchor="t"/>
          <a:lstStyle/>
          <a:p>
            <a:pPr marL="0" indent="0" algn="ctr">
              <a:lnSpc>
                <a:spcPts val="3499"/>
              </a:lnSpc>
              <a:buNone/>
            </a:pPr>
            <a:r>
              <a:rPr lang="en-US" sz="2187" b="1" dirty="0">
                <a:solidFill>
                  <a:srgbClr val="EBECEF"/>
                </a:solidFill>
                <a:latin typeface="Epilogue" pitchFamily="34" charset="0"/>
                <a:ea typeface="Epilogue" pitchFamily="34" charset="-122"/>
                <a:cs typeface="Epilogue" pitchFamily="34" charset="-120"/>
              </a:rPr>
              <a:t>Shreyanshi Mukesh(e23mcag0014)</a:t>
            </a:r>
            <a:endParaRPr lang="en-US" sz="2187" dirty="0"/>
          </a:p>
        </p:txBody>
      </p:sp>
      <p:sp>
        <p:nvSpPr>
          <p:cNvPr id="9" name="Text 6"/>
          <p:cNvSpPr/>
          <p:nvPr/>
        </p:nvSpPr>
        <p:spPr>
          <a:xfrm>
            <a:off x="6319599" y="5170051"/>
            <a:ext cx="7477601" cy="444341"/>
          </a:xfrm>
          <a:prstGeom prst="rect">
            <a:avLst/>
          </a:prstGeom>
          <a:noFill/>
          <a:ln/>
        </p:spPr>
        <p:txBody>
          <a:bodyPr wrap="none" rtlCol="0" anchor="t"/>
          <a:lstStyle/>
          <a:p>
            <a:pPr marL="0" indent="0" algn="ctr">
              <a:lnSpc>
                <a:spcPts val="3499"/>
              </a:lnSpc>
              <a:buNone/>
            </a:pPr>
            <a:r>
              <a:rPr lang="en-US" sz="2187" b="1" dirty="0">
                <a:solidFill>
                  <a:srgbClr val="EBECEF"/>
                </a:solidFill>
                <a:latin typeface="Epilogue" pitchFamily="34" charset="0"/>
                <a:ea typeface="Epilogue" pitchFamily="34" charset="-122"/>
                <a:cs typeface="Epilogue" pitchFamily="34" charset="-120"/>
              </a:rPr>
              <a:t>Aakriti Jain(e23mcag0131)</a:t>
            </a:r>
            <a:endParaRPr lang="en-US" sz="2187" dirty="0"/>
          </a:p>
        </p:txBody>
      </p:sp>
      <p:sp>
        <p:nvSpPr>
          <p:cNvPr id="10" name="Text 7"/>
          <p:cNvSpPr/>
          <p:nvPr/>
        </p:nvSpPr>
        <p:spPr>
          <a:xfrm>
            <a:off x="6319599" y="5864304"/>
            <a:ext cx="7477601" cy="444341"/>
          </a:xfrm>
          <a:prstGeom prst="rect">
            <a:avLst/>
          </a:prstGeom>
          <a:noFill/>
          <a:ln/>
        </p:spPr>
        <p:txBody>
          <a:bodyPr wrap="none" rtlCol="0" anchor="t"/>
          <a:lstStyle/>
          <a:p>
            <a:pPr marL="0" indent="0" algn="ctr">
              <a:lnSpc>
                <a:spcPts val="3499"/>
              </a:lnSpc>
              <a:buNone/>
            </a:pPr>
            <a:r>
              <a:rPr lang="en-US" sz="2187" b="1" dirty="0">
                <a:solidFill>
                  <a:srgbClr val="EBECEF"/>
                </a:solidFill>
                <a:latin typeface="Epilogue" pitchFamily="34" charset="0"/>
                <a:ea typeface="Epilogue" pitchFamily="34" charset="-122"/>
                <a:cs typeface="Epilogue" pitchFamily="34" charset="-120"/>
              </a:rPr>
              <a:t>Nitesh Kumar(e23mcag0061)</a:t>
            </a:r>
            <a:endParaRPr lang="en-US" sz="2187"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9144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521262"/>
            <a:ext cx="4602480" cy="694373"/>
          </a:xfrm>
          <a:prstGeom prst="rect">
            <a:avLst/>
          </a:prstGeom>
          <a:noFill/>
          <a:ln/>
        </p:spPr>
        <p:txBody>
          <a:bodyPr wrap="none" rtlCol="0" anchor="t"/>
          <a:lstStyle/>
          <a:p>
            <a:pPr marL="0" indent="0">
              <a:lnSpc>
                <a:spcPts val="5468"/>
              </a:lnSpc>
              <a:buNone/>
            </a:pPr>
            <a:r>
              <a:rPr lang="en-US" sz="5400" dirty="0">
                <a:solidFill>
                  <a:srgbClr val="FFFFFF"/>
                </a:solidFill>
                <a:latin typeface="Fraunces" pitchFamily="34" charset="0"/>
                <a:ea typeface="Fraunces" pitchFamily="34" charset="-122"/>
                <a:cs typeface="Fraunces" pitchFamily="34" charset="-120"/>
              </a:rPr>
              <a:t>INTRODUCTION</a:t>
            </a:r>
            <a:endParaRPr lang="en-US" sz="5400" dirty="0"/>
          </a:p>
        </p:txBody>
      </p:sp>
      <p:sp>
        <p:nvSpPr>
          <p:cNvPr id="6" name="Text 3"/>
          <p:cNvSpPr/>
          <p:nvPr/>
        </p:nvSpPr>
        <p:spPr>
          <a:xfrm>
            <a:off x="6319599" y="2548890"/>
            <a:ext cx="7477601" cy="2132409"/>
          </a:xfrm>
          <a:prstGeom prst="rect">
            <a:avLst/>
          </a:prstGeom>
          <a:noFill/>
          <a:ln/>
        </p:spPr>
        <p:txBody>
          <a:bodyPr wrap="square" rtlCol="0" anchor="t"/>
          <a:lstStyle/>
          <a:p>
            <a:pPr marL="0" indent="0">
              <a:lnSpc>
                <a:spcPts val="2799"/>
              </a:lnSpc>
              <a:buNone/>
            </a:pPr>
            <a:r>
              <a:rPr lang="en-US" sz="2400" dirty="0">
                <a:solidFill>
                  <a:srgbClr val="EBECEF"/>
                </a:solidFill>
                <a:latin typeface="Epilogue" pitchFamily="34" charset="0"/>
                <a:ea typeface="Epilogue" pitchFamily="34" charset="-122"/>
                <a:cs typeface="Epilogue" pitchFamily="34" charset="-120"/>
              </a:rPr>
              <a:t>In order to ensure public health and sustain life, access a pure drinking water is very essential. Measuring water quality is very essential since contaminated water can cause a variety of medical problem. The goal of this research is to use machine and deep learning approach to address the problem of estimating potability and evaluating the purity of water</a:t>
            </a:r>
            <a:r>
              <a:rPr lang="en-US" sz="1750" dirty="0">
                <a:solidFill>
                  <a:srgbClr val="EBECEF"/>
                </a:solidFill>
                <a:latin typeface="Epilogue" pitchFamily="34" charset="0"/>
                <a:ea typeface="Epilogue" pitchFamily="34" charset="-122"/>
                <a:cs typeface="Epilogue" pitchFamily="34" charset="-120"/>
              </a:rPr>
              <a:t>.</a:t>
            </a:r>
            <a:endParaRPr lang="en-US" sz="1750" dirty="0"/>
          </a:p>
        </p:txBody>
      </p:sp>
      <p:sp>
        <p:nvSpPr>
          <p:cNvPr id="7" name="Text 4"/>
          <p:cNvSpPr/>
          <p:nvPr/>
        </p:nvSpPr>
        <p:spPr>
          <a:xfrm>
            <a:off x="6319599" y="5232666"/>
            <a:ext cx="7477601" cy="2132409"/>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 </a:t>
            </a:r>
            <a:r>
              <a:rPr lang="en-US" sz="2400" dirty="0">
                <a:solidFill>
                  <a:srgbClr val="EBECEF"/>
                </a:solidFill>
                <a:latin typeface="Epilogue" pitchFamily="34" charset="0"/>
                <a:ea typeface="Epilogue" pitchFamily="34" charset="-122"/>
                <a:cs typeface="Epilogue" pitchFamily="34" charset="-120"/>
              </a:rPr>
              <a:t>There are many water quality indicators, such as pH, hardness, solids, chloramines, organic carbon, these compounds are included in the dataset used in this study. These indicators are frequently used in evaluations of water quality and serve as crucial indicators of water safety.</a:t>
            </a:r>
            <a:endParaRPr lang="en-US"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163782"/>
            <a:ext cx="6461760" cy="1637759"/>
          </a:xfrm>
          <a:prstGeom prst="rect">
            <a:avLst/>
          </a:prstGeom>
          <a:noFill/>
          <a:ln/>
        </p:spPr>
        <p:txBody>
          <a:bodyPr wrap="none" rtlCol="0" anchor="t"/>
          <a:lstStyle/>
          <a:p>
            <a:pPr marL="0" indent="0">
              <a:lnSpc>
                <a:spcPts val="5468"/>
              </a:lnSpc>
              <a:buNone/>
            </a:pPr>
            <a:r>
              <a:rPr lang="en-US" sz="4800" dirty="0">
                <a:solidFill>
                  <a:srgbClr val="FFFFFF"/>
                </a:solidFill>
                <a:latin typeface="Fraunces" pitchFamily="34" charset="0"/>
                <a:ea typeface="Fraunces" pitchFamily="34" charset="-122"/>
                <a:cs typeface="Fraunces" pitchFamily="34" charset="-120"/>
              </a:rPr>
              <a:t>PROBLEM STATEMENT</a:t>
            </a:r>
            <a:endParaRPr lang="en-US" sz="4800" dirty="0"/>
          </a:p>
        </p:txBody>
      </p:sp>
      <p:sp>
        <p:nvSpPr>
          <p:cNvPr id="6" name="Text 3"/>
          <p:cNvSpPr/>
          <p:nvPr/>
        </p:nvSpPr>
        <p:spPr>
          <a:xfrm>
            <a:off x="833199" y="3134797"/>
            <a:ext cx="7477601" cy="1777008"/>
          </a:xfrm>
          <a:prstGeom prst="rect">
            <a:avLst/>
          </a:prstGeom>
          <a:noFill/>
          <a:ln/>
        </p:spPr>
        <p:txBody>
          <a:bodyPr wrap="square" rtlCol="0" anchor="t"/>
          <a:lstStyle/>
          <a:p>
            <a:pPr marL="0" indent="0">
              <a:lnSpc>
                <a:spcPts val="2799"/>
              </a:lnSpc>
              <a:buNone/>
            </a:pPr>
            <a:r>
              <a:rPr lang="en-US" sz="2800" dirty="0">
                <a:solidFill>
                  <a:srgbClr val="EBECEF"/>
                </a:solidFill>
                <a:latin typeface="Epilogue" pitchFamily="34" charset="0"/>
                <a:ea typeface="Epilogue" pitchFamily="34" charset="-122"/>
                <a:cs typeface="Epilogue" pitchFamily="34" charset="-120"/>
              </a:rPr>
              <a:t>The "Water Quality and Potability" project addresses the critical issue of ensuring safe drinking water for communities. With a focus on evaluating water quality parameters, this project employs machine learning models to predict the potability of water based on a diverse set of chemical and physical attributes</a:t>
            </a:r>
            <a:r>
              <a:rPr lang="en-US" sz="1750" dirty="0">
                <a:solidFill>
                  <a:srgbClr val="EBECEF"/>
                </a:solidFill>
                <a:latin typeface="Epilogue" pitchFamily="34" charset="0"/>
                <a:ea typeface="Epilogue" pitchFamily="34" charset="-122"/>
                <a:cs typeface="Epilogue" pitchFamily="34" charset="-120"/>
              </a:rPr>
              <a:t>.</a:t>
            </a:r>
            <a:endParaRPr lang="en-US" sz="1750" dirty="0"/>
          </a:p>
        </p:txBody>
      </p:sp>
      <p:sp>
        <p:nvSpPr>
          <p:cNvPr id="7" name="Text 4"/>
          <p:cNvSpPr/>
          <p:nvPr/>
        </p:nvSpPr>
        <p:spPr>
          <a:xfrm>
            <a:off x="833199" y="5161717"/>
            <a:ext cx="7477601" cy="355402"/>
          </a:xfrm>
          <a:prstGeom prst="rect">
            <a:avLst/>
          </a:prstGeom>
          <a:noFill/>
          <a:ln/>
        </p:spPr>
        <p:txBody>
          <a:bodyPr wrap="none" rtlCol="0" anchor="t"/>
          <a:lstStyle/>
          <a:p>
            <a:pPr marL="0" indent="0">
              <a:lnSpc>
                <a:spcPts val="2799"/>
              </a:lnSpc>
              <a:buNone/>
            </a:pPr>
            <a:endParaRPr lang="en-US" sz="1750" dirty="0"/>
          </a:p>
        </p:txBody>
      </p:sp>
      <p:sp>
        <p:nvSpPr>
          <p:cNvPr id="8" name="Text 5"/>
          <p:cNvSpPr/>
          <p:nvPr/>
        </p:nvSpPr>
        <p:spPr>
          <a:xfrm>
            <a:off x="833199" y="5767030"/>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1828801" y="798672"/>
            <a:ext cx="4653082" cy="1691759"/>
          </a:xfrm>
          <a:prstGeom prst="rect">
            <a:avLst/>
          </a:prstGeom>
          <a:noFill/>
          <a:ln/>
        </p:spPr>
        <p:txBody>
          <a:bodyPr wrap="none" rtlCol="0" anchor="t"/>
          <a:lstStyle/>
          <a:p>
            <a:pPr marL="0" indent="0">
              <a:lnSpc>
                <a:spcPts val="5468"/>
              </a:lnSpc>
              <a:buNone/>
            </a:pPr>
            <a:r>
              <a:rPr lang="en-US" sz="5400" b="1" dirty="0">
                <a:solidFill>
                  <a:srgbClr val="FFFFFF"/>
                </a:solidFill>
                <a:latin typeface="Fraunces" pitchFamily="34" charset="0"/>
                <a:ea typeface="Fraunces" pitchFamily="34" charset="-122"/>
                <a:cs typeface="Fraunces" pitchFamily="34" charset="-120"/>
              </a:rPr>
              <a:t>OBJECTIVES:</a:t>
            </a:r>
            <a:endParaRPr lang="en-US" sz="5400" b="1" dirty="0"/>
          </a:p>
        </p:txBody>
      </p:sp>
      <p:sp>
        <p:nvSpPr>
          <p:cNvPr id="5" name="Shape 3"/>
          <p:cNvSpPr/>
          <p:nvPr/>
        </p:nvSpPr>
        <p:spPr>
          <a:xfrm>
            <a:off x="2037993" y="3108365"/>
            <a:ext cx="499943" cy="499943"/>
          </a:xfrm>
          <a:prstGeom prst="roundRect">
            <a:avLst>
              <a:gd name="adj" fmla="val 20000"/>
            </a:avLst>
          </a:prstGeom>
          <a:solidFill>
            <a:srgbClr val="283157"/>
          </a:solidFill>
          <a:ln w="13811">
            <a:solidFill>
              <a:srgbClr val="303B69"/>
            </a:solidFill>
            <a:prstDash val="solid"/>
          </a:ln>
        </p:spPr>
      </p:sp>
      <p:sp>
        <p:nvSpPr>
          <p:cNvPr id="6" name="Text 4"/>
          <p:cNvSpPr/>
          <p:nvPr/>
        </p:nvSpPr>
        <p:spPr>
          <a:xfrm>
            <a:off x="2211705" y="3150037"/>
            <a:ext cx="15240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1</a:t>
            </a:r>
            <a:endParaRPr lang="en-US" sz="2624" dirty="0"/>
          </a:p>
        </p:txBody>
      </p:sp>
      <p:sp>
        <p:nvSpPr>
          <p:cNvPr id="7" name="Text 5"/>
          <p:cNvSpPr/>
          <p:nvPr/>
        </p:nvSpPr>
        <p:spPr>
          <a:xfrm>
            <a:off x="2760107" y="3184684"/>
            <a:ext cx="2647950" cy="694373"/>
          </a:xfrm>
          <a:prstGeom prst="rect">
            <a:avLst/>
          </a:prstGeom>
          <a:noFill/>
          <a:ln/>
        </p:spPr>
        <p:txBody>
          <a:bodyPr wrap="square" rtlCol="0" anchor="t"/>
          <a:lstStyle/>
          <a:p>
            <a:pPr marL="0" indent="0">
              <a:lnSpc>
                <a:spcPts val="2734"/>
              </a:lnSpc>
              <a:buNone/>
            </a:pPr>
            <a:r>
              <a:rPr lang="en-US" sz="3200" dirty="0">
                <a:solidFill>
                  <a:srgbClr val="EBECEF"/>
                </a:solidFill>
                <a:latin typeface="Fraunces" pitchFamily="34" charset="0"/>
                <a:ea typeface="Fraunces" pitchFamily="34" charset="-122"/>
                <a:cs typeface="Fraunces" pitchFamily="34" charset="-120"/>
              </a:rPr>
              <a:t>Improved Water Quality Monitoring</a:t>
            </a:r>
            <a:endParaRPr lang="en-US" sz="3200" dirty="0"/>
          </a:p>
        </p:txBody>
      </p:sp>
      <p:sp>
        <p:nvSpPr>
          <p:cNvPr id="8" name="Text 6"/>
          <p:cNvSpPr/>
          <p:nvPr/>
        </p:nvSpPr>
        <p:spPr>
          <a:xfrm>
            <a:off x="2760107" y="4573309"/>
            <a:ext cx="2647950" cy="1860233"/>
          </a:xfrm>
          <a:prstGeom prst="rect">
            <a:avLst/>
          </a:prstGeom>
          <a:noFill/>
          <a:ln/>
        </p:spPr>
        <p:txBody>
          <a:bodyPr wrap="square" rtlCol="0" anchor="t"/>
          <a:lstStyle/>
          <a:p>
            <a:pPr marL="0" indent="0">
              <a:lnSpc>
                <a:spcPts val="2799"/>
              </a:lnSpc>
              <a:buNone/>
            </a:pPr>
            <a:r>
              <a:rPr lang="en-US" sz="2800" dirty="0">
                <a:solidFill>
                  <a:srgbClr val="EBECEF"/>
                </a:solidFill>
                <a:latin typeface="Epilogue" pitchFamily="34" charset="0"/>
                <a:ea typeface="Epilogue" pitchFamily="34" charset="-122"/>
                <a:cs typeface="Epilogue" pitchFamily="34" charset="-120"/>
              </a:rPr>
              <a:t>Developing strategies to enhance water quality monitoring and ensure safe consumption</a:t>
            </a:r>
            <a:r>
              <a:rPr lang="en-US" sz="1750" dirty="0">
                <a:solidFill>
                  <a:srgbClr val="EBECEF"/>
                </a:solidFill>
                <a:latin typeface="Epilogue" pitchFamily="34" charset="0"/>
                <a:ea typeface="Epilogue" pitchFamily="34" charset="-122"/>
                <a:cs typeface="Epilogue" pitchFamily="34" charset="-120"/>
              </a:rPr>
              <a:t>.</a:t>
            </a:r>
            <a:endParaRPr lang="en-US" sz="1750" dirty="0"/>
          </a:p>
        </p:txBody>
      </p:sp>
      <p:sp>
        <p:nvSpPr>
          <p:cNvPr id="9" name="Shape 7"/>
          <p:cNvSpPr/>
          <p:nvPr/>
        </p:nvSpPr>
        <p:spPr>
          <a:xfrm>
            <a:off x="5630228" y="3108365"/>
            <a:ext cx="499943" cy="499943"/>
          </a:xfrm>
          <a:prstGeom prst="roundRect">
            <a:avLst>
              <a:gd name="adj" fmla="val 20000"/>
            </a:avLst>
          </a:prstGeom>
          <a:solidFill>
            <a:srgbClr val="283157"/>
          </a:solidFill>
          <a:ln w="13811">
            <a:solidFill>
              <a:srgbClr val="303B69"/>
            </a:solidFill>
            <a:prstDash val="solid"/>
          </a:ln>
        </p:spPr>
      </p:sp>
      <p:sp>
        <p:nvSpPr>
          <p:cNvPr id="10" name="Text 8"/>
          <p:cNvSpPr/>
          <p:nvPr/>
        </p:nvSpPr>
        <p:spPr>
          <a:xfrm>
            <a:off x="5777270" y="3150037"/>
            <a:ext cx="20574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2</a:t>
            </a:r>
            <a:endParaRPr lang="en-US" sz="2624" dirty="0"/>
          </a:p>
        </p:txBody>
      </p:sp>
      <p:sp>
        <p:nvSpPr>
          <p:cNvPr id="11" name="Text 9"/>
          <p:cNvSpPr/>
          <p:nvPr/>
        </p:nvSpPr>
        <p:spPr>
          <a:xfrm>
            <a:off x="6352342" y="3184684"/>
            <a:ext cx="2647950" cy="694373"/>
          </a:xfrm>
          <a:prstGeom prst="rect">
            <a:avLst/>
          </a:prstGeom>
          <a:noFill/>
          <a:ln/>
        </p:spPr>
        <p:txBody>
          <a:bodyPr wrap="square" rtlCol="0" anchor="t"/>
          <a:lstStyle/>
          <a:p>
            <a:pPr marL="0" indent="0">
              <a:lnSpc>
                <a:spcPts val="2734"/>
              </a:lnSpc>
              <a:buNone/>
            </a:pPr>
            <a:r>
              <a:rPr lang="en-US" sz="3600" dirty="0">
                <a:solidFill>
                  <a:srgbClr val="EBECEF"/>
                </a:solidFill>
                <a:latin typeface="Fraunces" pitchFamily="34" charset="0"/>
                <a:ea typeface="Fraunces" pitchFamily="34" charset="-122"/>
                <a:cs typeface="Fraunces" pitchFamily="34" charset="-120"/>
              </a:rPr>
              <a:t>Regulatory Compliance</a:t>
            </a:r>
            <a:endParaRPr lang="en-US" sz="3600" dirty="0"/>
          </a:p>
        </p:txBody>
      </p:sp>
      <p:sp>
        <p:nvSpPr>
          <p:cNvPr id="12" name="Text 10"/>
          <p:cNvSpPr/>
          <p:nvPr/>
        </p:nvSpPr>
        <p:spPr>
          <a:xfrm>
            <a:off x="6352341" y="4350543"/>
            <a:ext cx="2647951" cy="1527691"/>
          </a:xfrm>
          <a:prstGeom prst="rect">
            <a:avLst/>
          </a:prstGeom>
          <a:noFill/>
          <a:ln/>
        </p:spPr>
        <p:txBody>
          <a:bodyPr wrap="square" rtlCol="0" anchor="t"/>
          <a:lstStyle/>
          <a:p>
            <a:pPr marL="0" indent="0">
              <a:lnSpc>
                <a:spcPts val="2799"/>
              </a:lnSpc>
              <a:buNone/>
            </a:pPr>
            <a:r>
              <a:rPr lang="en-US" sz="2400" dirty="0">
                <a:solidFill>
                  <a:srgbClr val="EBECEF"/>
                </a:solidFill>
                <a:latin typeface="Epilogue" pitchFamily="34" charset="0"/>
                <a:ea typeface="Epilogue" pitchFamily="34" charset="-122"/>
                <a:cs typeface="Epilogue" pitchFamily="34" charset="-120"/>
              </a:rPr>
              <a:t>Establishing frameworks to ensure compliance with relevant regulations and standards.</a:t>
            </a:r>
            <a:endParaRPr lang="en-US" sz="2400" dirty="0"/>
          </a:p>
        </p:txBody>
      </p:sp>
      <p:sp>
        <p:nvSpPr>
          <p:cNvPr id="13" name="Text 11"/>
          <p:cNvSpPr/>
          <p:nvPr/>
        </p:nvSpPr>
        <p:spPr>
          <a:xfrm>
            <a:off x="6352342" y="6078141"/>
            <a:ext cx="2647950" cy="355402"/>
          </a:xfrm>
          <a:prstGeom prst="rect">
            <a:avLst/>
          </a:prstGeom>
          <a:noFill/>
          <a:ln/>
        </p:spPr>
        <p:txBody>
          <a:bodyPr wrap="none" rtlCol="0" anchor="t"/>
          <a:lstStyle/>
          <a:p>
            <a:pPr marL="0" indent="0">
              <a:lnSpc>
                <a:spcPts val="2799"/>
              </a:lnSpc>
              <a:buNone/>
            </a:pPr>
            <a:endParaRPr lang="en-US" sz="1750" dirty="0"/>
          </a:p>
        </p:txBody>
      </p:sp>
      <p:sp>
        <p:nvSpPr>
          <p:cNvPr id="14" name="Shape 12"/>
          <p:cNvSpPr/>
          <p:nvPr/>
        </p:nvSpPr>
        <p:spPr>
          <a:xfrm>
            <a:off x="9222462" y="3108365"/>
            <a:ext cx="499943" cy="499943"/>
          </a:xfrm>
          <a:prstGeom prst="roundRect">
            <a:avLst>
              <a:gd name="adj" fmla="val 20000"/>
            </a:avLst>
          </a:prstGeom>
          <a:solidFill>
            <a:srgbClr val="283157"/>
          </a:solidFill>
          <a:ln w="13811">
            <a:solidFill>
              <a:srgbClr val="303B69"/>
            </a:solidFill>
            <a:prstDash val="solid"/>
          </a:ln>
        </p:spPr>
      </p:sp>
      <p:sp>
        <p:nvSpPr>
          <p:cNvPr id="15" name="Text 13"/>
          <p:cNvSpPr/>
          <p:nvPr/>
        </p:nvSpPr>
        <p:spPr>
          <a:xfrm>
            <a:off x="9380934" y="3150037"/>
            <a:ext cx="18288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3</a:t>
            </a:r>
            <a:endParaRPr lang="en-US" sz="2624" dirty="0"/>
          </a:p>
        </p:txBody>
      </p:sp>
      <p:sp>
        <p:nvSpPr>
          <p:cNvPr id="16" name="Text 14"/>
          <p:cNvSpPr/>
          <p:nvPr/>
        </p:nvSpPr>
        <p:spPr>
          <a:xfrm>
            <a:off x="9944576" y="3184684"/>
            <a:ext cx="2647950" cy="694373"/>
          </a:xfrm>
          <a:prstGeom prst="rect">
            <a:avLst/>
          </a:prstGeom>
          <a:noFill/>
          <a:ln/>
        </p:spPr>
        <p:txBody>
          <a:bodyPr wrap="square" rtlCol="0" anchor="t"/>
          <a:lstStyle/>
          <a:p>
            <a:pPr marL="0" indent="0">
              <a:lnSpc>
                <a:spcPts val="2734"/>
              </a:lnSpc>
              <a:buNone/>
            </a:pPr>
            <a:r>
              <a:rPr lang="en-US" sz="4000" dirty="0">
                <a:solidFill>
                  <a:srgbClr val="EBECEF"/>
                </a:solidFill>
                <a:latin typeface="Fraunces" pitchFamily="34" charset="0"/>
                <a:ea typeface="Fraunces" pitchFamily="34" charset="-122"/>
                <a:cs typeface="Fraunces" pitchFamily="34" charset="-120"/>
              </a:rPr>
              <a:t>Industry Collaboration</a:t>
            </a:r>
            <a:endParaRPr lang="en-US" sz="4000" dirty="0"/>
          </a:p>
        </p:txBody>
      </p:sp>
      <p:sp>
        <p:nvSpPr>
          <p:cNvPr id="17" name="Text 15"/>
          <p:cNvSpPr/>
          <p:nvPr/>
        </p:nvSpPr>
        <p:spPr>
          <a:xfrm>
            <a:off x="9944575" y="4373403"/>
            <a:ext cx="2647951" cy="1860233"/>
          </a:xfrm>
          <a:prstGeom prst="rect">
            <a:avLst/>
          </a:prstGeom>
          <a:noFill/>
          <a:ln/>
        </p:spPr>
        <p:txBody>
          <a:bodyPr wrap="square" rtlCol="0" anchor="t"/>
          <a:lstStyle/>
          <a:p>
            <a:pPr marL="0" indent="0">
              <a:lnSpc>
                <a:spcPts val="2799"/>
              </a:lnSpc>
              <a:buNone/>
            </a:pPr>
            <a:r>
              <a:rPr lang="en-US" sz="2400" dirty="0">
                <a:solidFill>
                  <a:srgbClr val="EBECEF"/>
                </a:solidFill>
                <a:latin typeface="Epilogue" pitchFamily="34" charset="0"/>
                <a:ea typeface="Epilogue" pitchFamily="34" charset="-122"/>
                <a:cs typeface="Epilogue" pitchFamily="34" charset="-120"/>
              </a:rPr>
              <a:t>Promoting collaboration among stakeholders to create a more robust table water assurance system.</a:t>
            </a:r>
            <a:endParaRPr lang="en-US"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699373"/>
            <a:ext cx="490728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LIBRARIES USED:</a:t>
            </a:r>
            <a:endParaRPr lang="en-US" sz="4374" dirty="0"/>
          </a:p>
        </p:txBody>
      </p:sp>
      <p:sp>
        <p:nvSpPr>
          <p:cNvPr id="6" name="Text 3"/>
          <p:cNvSpPr/>
          <p:nvPr/>
        </p:nvSpPr>
        <p:spPr>
          <a:xfrm>
            <a:off x="833199" y="1727002"/>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1) NUMPY</a:t>
            </a:r>
            <a:endParaRPr lang="en-US" sz="1750" dirty="0"/>
          </a:p>
        </p:txBody>
      </p:sp>
      <p:sp>
        <p:nvSpPr>
          <p:cNvPr id="7" name="Text 4"/>
          <p:cNvSpPr/>
          <p:nvPr/>
        </p:nvSpPr>
        <p:spPr>
          <a:xfrm>
            <a:off x="833199" y="2332315"/>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2)PANDAS</a:t>
            </a:r>
            <a:endParaRPr lang="en-US" sz="1750" dirty="0"/>
          </a:p>
        </p:txBody>
      </p:sp>
      <p:sp>
        <p:nvSpPr>
          <p:cNvPr id="8" name="Text 5"/>
          <p:cNvSpPr/>
          <p:nvPr/>
        </p:nvSpPr>
        <p:spPr>
          <a:xfrm>
            <a:off x="833199" y="2937629"/>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3)MATPLOT</a:t>
            </a:r>
            <a:endParaRPr lang="en-US" sz="1750" dirty="0"/>
          </a:p>
        </p:txBody>
      </p:sp>
      <p:sp>
        <p:nvSpPr>
          <p:cNvPr id="9" name="Text 6"/>
          <p:cNvSpPr/>
          <p:nvPr/>
        </p:nvSpPr>
        <p:spPr>
          <a:xfrm>
            <a:off x="833199" y="3542943"/>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4)SEABORN</a:t>
            </a:r>
            <a:endParaRPr lang="en-US" sz="1750" dirty="0"/>
          </a:p>
        </p:txBody>
      </p:sp>
      <p:sp>
        <p:nvSpPr>
          <p:cNvPr id="10" name="Text 7"/>
          <p:cNvSpPr/>
          <p:nvPr/>
        </p:nvSpPr>
        <p:spPr>
          <a:xfrm>
            <a:off x="833199" y="4148257"/>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5)SKLEARN</a:t>
            </a:r>
            <a:endParaRPr lang="en-US" sz="1750" dirty="0"/>
          </a:p>
        </p:txBody>
      </p:sp>
      <p:sp>
        <p:nvSpPr>
          <p:cNvPr id="11" name="Text 8"/>
          <p:cNvSpPr/>
          <p:nvPr/>
        </p:nvSpPr>
        <p:spPr>
          <a:xfrm>
            <a:off x="833199" y="4753570"/>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6)PYLAB</a:t>
            </a:r>
            <a:endParaRPr lang="en-US" sz="1750" dirty="0"/>
          </a:p>
        </p:txBody>
      </p:sp>
      <p:sp>
        <p:nvSpPr>
          <p:cNvPr id="12" name="Text 9"/>
          <p:cNvSpPr/>
          <p:nvPr/>
        </p:nvSpPr>
        <p:spPr>
          <a:xfrm>
            <a:off x="833199" y="5358884"/>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7)SIMPLEIMPUTER</a:t>
            </a:r>
            <a:endParaRPr lang="en-US" sz="1750" dirty="0"/>
          </a:p>
        </p:txBody>
      </p:sp>
      <p:sp>
        <p:nvSpPr>
          <p:cNvPr id="13" name="Text 10"/>
          <p:cNvSpPr/>
          <p:nvPr/>
        </p:nvSpPr>
        <p:spPr>
          <a:xfrm>
            <a:off x="833199" y="5964198"/>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8)TRAIN_TEST_SPLIT</a:t>
            </a:r>
            <a:endParaRPr lang="en-US" sz="1750" dirty="0"/>
          </a:p>
        </p:txBody>
      </p:sp>
      <p:sp>
        <p:nvSpPr>
          <p:cNvPr id="14" name="Text 11"/>
          <p:cNvSpPr/>
          <p:nvPr/>
        </p:nvSpPr>
        <p:spPr>
          <a:xfrm>
            <a:off x="833199" y="6569512"/>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9)SCIPY</a:t>
            </a:r>
            <a:endParaRPr lang="en-US" sz="1750" dirty="0"/>
          </a:p>
        </p:txBody>
      </p:sp>
      <p:sp>
        <p:nvSpPr>
          <p:cNvPr id="15" name="Text 12"/>
          <p:cNvSpPr/>
          <p:nvPr/>
        </p:nvSpPr>
        <p:spPr>
          <a:xfrm>
            <a:off x="833199" y="7174825"/>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396539"/>
            <a:ext cx="4443889" cy="1510492"/>
          </a:xfrm>
          <a:prstGeom prst="rect">
            <a:avLst/>
          </a:prstGeom>
          <a:noFill/>
          <a:ln/>
        </p:spPr>
        <p:txBody>
          <a:bodyPr wrap="none" rtlCol="0" anchor="t"/>
          <a:lstStyle/>
          <a:p>
            <a:pPr marL="0" indent="0">
              <a:lnSpc>
                <a:spcPts val="5468"/>
              </a:lnSpc>
              <a:buNone/>
            </a:pPr>
            <a:r>
              <a:rPr lang="en-US" sz="4400" b="1" dirty="0">
                <a:solidFill>
                  <a:srgbClr val="FFFFFF"/>
                </a:solidFill>
                <a:latin typeface="Fraunces" pitchFamily="34" charset="0"/>
                <a:ea typeface="Fraunces" pitchFamily="34" charset="-122"/>
                <a:cs typeface="Fraunces" pitchFamily="34" charset="-120"/>
              </a:rPr>
              <a:t>GRAPH USED</a:t>
            </a:r>
            <a:endParaRPr lang="en-US" sz="4400" b="1" dirty="0"/>
          </a:p>
        </p:txBody>
      </p:sp>
      <p:sp>
        <p:nvSpPr>
          <p:cNvPr id="6" name="Text 3"/>
          <p:cNvSpPr/>
          <p:nvPr/>
        </p:nvSpPr>
        <p:spPr>
          <a:xfrm>
            <a:off x="6319599" y="3240286"/>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1)PAIR PLOT</a:t>
            </a:r>
            <a:endParaRPr lang="en-US" sz="1750" dirty="0"/>
          </a:p>
        </p:txBody>
      </p:sp>
      <p:sp>
        <p:nvSpPr>
          <p:cNvPr id="7" name="Text 4"/>
          <p:cNvSpPr/>
          <p:nvPr/>
        </p:nvSpPr>
        <p:spPr>
          <a:xfrm>
            <a:off x="6319599" y="3845600"/>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2)HISTOGRAM</a:t>
            </a:r>
            <a:endParaRPr lang="en-US" sz="1750" dirty="0"/>
          </a:p>
        </p:txBody>
      </p:sp>
      <p:sp>
        <p:nvSpPr>
          <p:cNvPr id="8" name="Text 5"/>
          <p:cNvSpPr/>
          <p:nvPr/>
        </p:nvSpPr>
        <p:spPr>
          <a:xfrm>
            <a:off x="6319599" y="4450913"/>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3)QUANTILE QUANTILE PLOT</a:t>
            </a:r>
            <a:endParaRPr lang="en-US" sz="1750" dirty="0"/>
          </a:p>
        </p:txBody>
      </p:sp>
      <p:sp>
        <p:nvSpPr>
          <p:cNvPr id="9" name="Text 6"/>
          <p:cNvSpPr/>
          <p:nvPr/>
        </p:nvSpPr>
        <p:spPr>
          <a:xfrm>
            <a:off x="6319599" y="5056227"/>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4)COUNT PLOT</a:t>
            </a:r>
            <a:endParaRPr lang="en-US" sz="1750" dirty="0"/>
          </a:p>
        </p:txBody>
      </p:sp>
      <p:sp>
        <p:nvSpPr>
          <p:cNvPr id="10" name="Text 7"/>
          <p:cNvSpPr/>
          <p:nvPr/>
        </p:nvSpPr>
        <p:spPr>
          <a:xfrm>
            <a:off x="6319599" y="5661541"/>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5)Z SCORE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701040"/>
            <a:ext cx="7368540" cy="694373"/>
          </a:xfrm>
          <a:prstGeom prst="rect">
            <a:avLst/>
          </a:prstGeom>
          <a:noFill/>
          <a:ln/>
        </p:spPr>
        <p:txBody>
          <a:bodyPr wrap="none" rtlCol="0" anchor="t"/>
          <a:lstStyle/>
          <a:p>
            <a:pPr marL="0" indent="0" algn="ctr">
              <a:lnSpc>
                <a:spcPts val="5468"/>
              </a:lnSpc>
              <a:buNone/>
            </a:pPr>
            <a:r>
              <a:rPr lang="en-US" sz="4374" dirty="0">
                <a:solidFill>
                  <a:srgbClr val="FFFFFF"/>
                </a:solidFill>
                <a:latin typeface="Fraunces" pitchFamily="34" charset="0"/>
                <a:ea typeface="Fraunces" pitchFamily="34" charset="-122"/>
                <a:cs typeface="Fraunces" pitchFamily="34" charset="-120"/>
              </a:rPr>
              <a:t>                       </a:t>
            </a:r>
            <a:r>
              <a:rPr lang="en-US" sz="4374" b="1" dirty="0">
                <a:solidFill>
                  <a:srgbClr val="FFFFFF"/>
                </a:solidFill>
                <a:latin typeface="Fraunces" pitchFamily="34" charset="0"/>
                <a:ea typeface="Fraunces" pitchFamily="34" charset="-122"/>
                <a:cs typeface="Fraunces" pitchFamily="34" charset="-120"/>
              </a:rPr>
              <a:t>METHEDOLOGY</a:t>
            </a:r>
            <a:endParaRPr lang="en-US" sz="4374" b="1" dirty="0"/>
          </a:p>
        </p:txBody>
      </p:sp>
      <p:pic>
        <p:nvPicPr>
          <p:cNvPr id="5" name="Image 0" descr="preencoded.png"/>
          <p:cNvPicPr>
            <a:picLocks noChangeAspect="1"/>
          </p:cNvPicPr>
          <p:nvPr/>
        </p:nvPicPr>
        <p:blipFill>
          <a:blip r:embed="rId3"/>
          <a:stretch>
            <a:fillRect/>
          </a:stretch>
        </p:blipFill>
        <p:spPr>
          <a:xfrm>
            <a:off x="1346662" y="1839754"/>
            <a:ext cx="11671069" cy="5333404"/>
          </a:xfrm>
          <a:prstGeom prst="rect">
            <a:avLst/>
          </a:prstGeom>
        </p:spPr>
      </p:pic>
      <p:sp>
        <p:nvSpPr>
          <p:cNvPr id="6" name="Text 3"/>
          <p:cNvSpPr/>
          <p:nvPr/>
        </p:nvSpPr>
        <p:spPr>
          <a:xfrm>
            <a:off x="2037993" y="6567845"/>
            <a:ext cx="10554414" cy="355402"/>
          </a:xfrm>
          <a:prstGeom prst="rect">
            <a:avLst/>
          </a:prstGeom>
          <a:noFill/>
          <a:ln/>
        </p:spPr>
        <p:txBody>
          <a:bodyPr wrap="none" rtlCol="0" anchor="t"/>
          <a:lstStyle/>
          <a:p>
            <a:pPr marL="0" indent="0">
              <a:lnSpc>
                <a:spcPts val="2799"/>
              </a:lnSpc>
              <a:buNone/>
            </a:pPr>
            <a:endParaRPr lang="en-US" sz="1750" dirty="0"/>
          </a:p>
        </p:txBody>
      </p:sp>
      <p:sp>
        <p:nvSpPr>
          <p:cNvPr id="7" name="Text 4"/>
          <p:cNvSpPr/>
          <p:nvPr/>
        </p:nvSpPr>
        <p:spPr>
          <a:xfrm>
            <a:off x="2037993" y="7173158"/>
            <a:ext cx="10554414"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656987"/>
            <a:ext cx="549402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Results and Findings</a:t>
            </a:r>
            <a:endParaRPr lang="en-US" sz="4374" dirty="0"/>
          </a:p>
        </p:txBody>
      </p:sp>
      <p:sp>
        <p:nvSpPr>
          <p:cNvPr id="5" name="Shape 3"/>
          <p:cNvSpPr/>
          <p:nvPr/>
        </p:nvSpPr>
        <p:spPr>
          <a:xfrm>
            <a:off x="2349103" y="1795701"/>
            <a:ext cx="44410" cy="5776793"/>
          </a:xfrm>
          <a:prstGeom prst="rect">
            <a:avLst/>
          </a:prstGeom>
          <a:solidFill>
            <a:srgbClr val="303B69"/>
          </a:solidFill>
          <a:ln/>
        </p:spPr>
      </p:sp>
      <p:sp>
        <p:nvSpPr>
          <p:cNvPr id="6" name="Shape 4"/>
          <p:cNvSpPr/>
          <p:nvPr/>
        </p:nvSpPr>
        <p:spPr>
          <a:xfrm>
            <a:off x="2621220" y="2197001"/>
            <a:ext cx="777597" cy="44410"/>
          </a:xfrm>
          <a:prstGeom prst="rect">
            <a:avLst/>
          </a:prstGeom>
          <a:solidFill>
            <a:srgbClr val="303B69"/>
          </a:solidFill>
          <a:ln/>
        </p:spPr>
      </p:sp>
      <p:sp>
        <p:nvSpPr>
          <p:cNvPr id="7" name="Shape 5"/>
          <p:cNvSpPr/>
          <p:nvPr/>
        </p:nvSpPr>
        <p:spPr>
          <a:xfrm>
            <a:off x="2121277" y="1969294"/>
            <a:ext cx="499943" cy="499943"/>
          </a:xfrm>
          <a:prstGeom prst="roundRect">
            <a:avLst>
              <a:gd name="adj" fmla="val 20000"/>
            </a:avLst>
          </a:prstGeom>
          <a:solidFill>
            <a:srgbClr val="283157"/>
          </a:solidFill>
          <a:ln w="13811">
            <a:solidFill>
              <a:srgbClr val="303B69"/>
            </a:solidFill>
            <a:prstDash val="solid"/>
          </a:ln>
        </p:spPr>
      </p:sp>
      <p:sp>
        <p:nvSpPr>
          <p:cNvPr id="8" name="Text 6"/>
          <p:cNvSpPr/>
          <p:nvPr/>
        </p:nvSpPr>
        <p:spPr>
          <a:xfrm>
            <a:off x="2294989" y="2010966"/>
            <a:ext cx="15240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1</a:t>
            </a:r>
            <a:endParaRPr lang="en-US" sz="2624" dirty="0"/>
          </a:p>
        </p:txBody>
      </p:sp>
      <p:sp>
        <p:nvSpPr>
          <p:cNvPr id="9" name="Text 7"/>
          <p:cNvSpPr/>
          <p:nvPr/>
        </p:nvSpPr>
        <p:spPr>
          <a:xfrm>
            <a:off x="3593306" y="2017871"/>
            <a:ext cx="2948940" cy="347186"/>
          </a:xfrm>
          <a:prstGeom prst="rect">
            <a:avLst/>
          </a:prstGeom>
          <a:noFill/>
          <a:ln/>
        </p:spPr>
        <p:txBody>
          <a:bodyPr wrap="none" rtlCol="0" anchor="t"/>
          <a:lstStyle/>
          <a:p>
            <a:pPr marL="0" indent="0" algn="l">
              <a:lnSpc>
                <a:spcPts val="2734"/>
              </a:lnSpc>
              <a:buNone/>
            </a:pPr>
            <a:r>
              <a:rPr lang="en-US" sz="2187" dirty="0">
                <a:solidFill>
                  <a:srgbClr val="EBECEF"/>
                </a:solidFill>
                <a:latin typeface="Fraunces" pitchFamily="34" charset="0"/>
                <a:ea typeface="Fraunces" pitchFamily="34" charset="-122"/>
                <a:cs typeface="Fraunces" pitchFamily="34" charset="-120"/>
              </a:rPr>
              <a:t>Enhanced Compliance</a:t>
            </a:r>
            <a:endParaRPr lang="en-US" sz="2187" dirty="0"/>
          </a:p>
        </p:txBody>
      </p:sp>
      <p:sp>
        <p:nvSpPr>
          <p:cNvPr id="10" name="Text 8"/>
          <p:cNvSpPr/>
          <p:nvPr/>
        </p:nvSpPr>
        <p:spPr>
          <a:xfrm>
            <a:off x="3593306" y="2587228"/>
            <a:ext cx="8999101" cy="710803"/>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Our data-driven strategies have led to a significant increase in regulatory compliance across the table water industry.</a:t>
            </a:r>
            <a:endParaRPr lang="en-US" sz="1750" dirty="0"/>
          </a:p>
        </p:txBody>
      </p:sp>
      <p:sp>
        <p:nvSpPr>
          <p:cNvPr id="11" name="Shape 9"/>
          <p:cNvSpPr/>
          <p:nvPr/>
        </p:nvSpPr>
        <p:spPr>
          <a:xfrm>
            <a:off x="2621220" y="4196655"/>
            <a:ext cx="777597" cy="44410"/>
          </a:xfrm>
          <a:prstGeom prst="rect">
            <a:avLst/>
          </a:prstGeom>
          <a:solidFill>
            <a:srgbClr val="303B69"/>
          </a:solidFill>
          <a:ln/>
        </p:spPr>
      </p:sp>
      <p:sp>
        <p:nvSpPr>
          <p:cNvPr id="12" name="Shape 10"/>
          <p:cNvSpPr/>
          <p:nvPr/>
        </p:nvSpPr>
        <p:spPr>
          <a:xfrm>
            <a:off x="2121277" y="3968948"/>
            <a:ext cx="499943" cy="499943"/>
          </a:xfrm>
          <a:prstGeom prst="roundRect">
            <a:avLst>
              <a:gd name="adj" fmla="val 20000"/>
            </a:avLst>
          </a:prstGeom>
          <a:solidFill>
            <a:srgbClr val="283157"/>
          </a:solidFill>
          <a:ln w="13811">
            <a:solidFill>
              <a:srgbClr val="303B69"/>
            </a:solidFill>
            <a:prstDash val="solid"/>
          </a:ln>
        </p:spPr>
      </p:sp>
      <p:sp>
        <p:nvSpPr>
          <p:cNvPr id="13" name="Text 11"/>
          <p:cNvSpPr/>
          <p:nvPr/>
        </p:nvSpPr>
        <p:spPr>
          <a:xfrm>
            <a:off x="2268319" y="4010620"/>
            <a:ext cx="20574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2</a:t>
            </a:r>
            <a:endParaRPr lang="en-US" sz="2624" dirty="0"/>
          </a:p>
        </p:txBody>
      </p:sp>
      <p:sp>
        <p:nvSpPr>
          <p:cNvPr id="14" name="Text 12"/>
          <p:cNvSpPr/>
          <p:nvPr/>
        </p:nvSpPr>
        <p:spPr>
          <a:xfrm>
            <a:off x="3593306" y="4017526"/>
            <a:ext cx="3398520" cy="347186"/>
          </a:xfrm>
          <a:prstGeom prst="rect">
            <a:avLst/>
          </a:prstGeom>
          <a:noFill/>
          <a:ln/>
        </p:spPr>
        <p:txBody>
          <a:bodyPr wrap="none" rtlCol="0" anchor="t"/>
          <a:lstStyle/>
          <a:p>
            <a:pPr marL="0" indent="0" algn="l">
              <a:lnSpc>
                <a:spcPts val="2734"/>
              </a:lnSpc>
              <a:buNone/>
            </a:pPr>
            <a:r>
              <a:rPr lang="en-US" sz="2187" dirty="0">
                <a:solidFill>
                  <a:srgbClr val="EBECEF"/>
                </a:solidFill>
                <a:latin typeface="Fraunces" pitchFamily="34" charset="0"/>
                <a:ea typeface="Fraunces" pitchFamily="34" charset="-122"/>
                <a:cs typeface="Fraunces" pitchFamily="34" charset="-120"/>
              </a:rPr>
              <a:t>Improved Quality Control</a:t>
            </a:r>
            <a:endParaRPr lang="en-US" sz="2187" dirty="0"/>
          </a:p>
        </p:txBody>
      </p:sp>
      <p:sp>
        <p:nvSpPr>
          <p:cNvPr id="15" name="Text 13"/>
          <p:cNvSpPr/>
          <p:nvPr/>
        </p:nvSpPr>
        <p:spPr>
          <a:xfrm>
            <a:off x="3593306" y="4586883"/>
            <a:ext cx="8999101" cy="710803"/>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Through advanced analysis, we have identified key quality control measures that have resulted in enhanced water quality.</a:t>
            </a:r>
            <a:endParaRPr lang="en-US" sz="1750" dirty="0"/>
          </a:p>
        </p:txBody>
      </p:sp>
      <p:sp>
        <p:nvSpPr>
          <p:cNvPr id="16" name="Shape 14"/>
          <p:cNvSpPr/>
          <p:nvPr/>
        </p:nvSpPr>
        <p:spPr>
          <a:xfrm>
            <a:off x="2621220" y="6196310"/>
            <a:ext cx="777597" cy="44410"/>
          </a:xfrm>
          <a:prstGeom prst="rect">
            <a:avLst/>
          </a:prstGeom>
          <a:solidFill>
            <a:srgbClr val="303B69"/>
          </a:solidFill>
          <a:ln/>
        </p:spPr>
      </p:sp>
      <p:sp>
        <p:nvSpPr>
          <p:cNvPr id="17" name="Shape 15"/>
          <p:cNvSpPr/>
          <p:nvPr/>
        </p:nvSpPr>
        <p:spPr>
          <a:xfrm>
            <a:off x="2121277" y="5968603"/>
            <a:ext cx="499943" cy="499943"/>
          </a:xfrm>
          <a:prstGeom prst="roundRect">
            <a:avLst>
              <a:gd name="adj" fmla="val 20000"/>
            </a:avLst>
          </a:prstGeom>
          <a:solidFill>
            <a:srgbClr val="283157"/>
          </a:solidFill>
          <a:ln w="13811">
            <a:solidFill>
              <a:srgbClr val="303B69"/>
            </a:solidFill>
            <a:prstDash val="solid"/>
          </a:ln>
        </p:spPr>
      </p:sp>
      <p:sp>
        <p:nvSpPr>
          <p:cNvPr id="18" name="Text 16"/>
          <p:cNvSpPr/>
          <p:nvPr/>
        </p:nvSpPr>
        <p:spPr>
          <a:xfrm>
            <a:off x="2279749" y="6010275"/>
            <a:ext cx="18288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3</a:t>
            </a:r>
            <a:endParaRPr lang="en-US" sz="2624" dirty="0"/>
          </a:p>
        </p:txBody>
      </p:sp>
      <p:sp>
        <p:nvSpPr>
          <p:cNvPr id="19" name="Text 17"/>
          <p:cNvSpPr/>
          <p:nvPr/>
        </p:nvSpPr>
        <p:spPr>
          <a:xfrm>
            <a:off x="3593306" y="6017181"/>
            <a:ext cx="4282440" cy="347186"/>
          </a:xfrm>
          <a:prstGeom prst="rect">
            <a:avLst/>
          </a:prstGeom>
          <a:noFill/>
          <a:ln/>
        </p:spPr>
        <p:txBody>
          <a:bodyPr wrap="none" rtlCol="0" anchor="t"/>
          <a:lstStyle/>
          <a:p>
            <a:pPr marL="0" indent="0" algn="l">
              <a:lnSpc>
                <a:spcPts val="2734"/>
              </a:lnSpc>
              <a:buNone/>
            </a:pPr>
            <a:r>
              <a:rPr lang="en-US" sz="2187" dirty="0">
                <a:solidFill>
                  <a:srgbClr val="EBECEF"/>
                </a:solidFill>
                <a:latin typeface="Fraunces" pitchFamily="34" charset="0"/>
                <a:ea typeface="Fraunces" pitchFamily="34" charset="-122"/>
                <a:cs typeface="Fraunces" pitchFamily="34" charset="-120"/>
              </a:rPr>
              <a:t>Increased Consumer Confidence</a:t>
            </a:r>
            <a:endParaRPr lang="en-US" sz="2187" dirty="0"/>
          </a:p>
        </p:txBody>
      </p:sp>
      <p:sp>
        <p:nvSpPr>
          <p:cNvPr id="20" name="Text 18"/>
          <p:cNvSpPr/>
          <p:nvPr/>
        </p:nvSpPr>
        <p:spPr>
          <a:xfrm>
            <a:off x="3593306" y="6586538"/>
            <a:ext cx="8999101" cy="710803"/>
          </a:xfrm>
          <a:prstGeom prst="rect">
            <a:avLst/>
          </a:prstGeom>
          <a:noFill/>
          <a:ln/>
        </p:spPr>
        <p:txBody>
          <a:bodyPr wrap="square" rtlCol="0" anchor="t"/>
          <a:lstStyle/>
          <a:p>
            <a:pPr marL="0" indent="0" algn="l">
              <a:lnSpc>
                <a:spcPts val="2799"/>
              </a:lnSpc>
              <a:buNone/>
            </a:pPr>
            <a:r>
              <a:rPr lang="en-US" sz="1750" dirty="0">
                <a:solidFill>
                  <a:srgbClr val="EBECEF"/>
                </a:solidFill>
                <a:latin typeface="Epilogue" pitchFamily="34" charset="0"/>
                <a:ea typeface="Epilogue" pitchFamily="34" charset="-122"/>
                <a:cs typeface="Epilogue" pitchFamily="34" charset="-120"/>
              </a:rPr>
              <a:t>Consumer confidence in table water products has risen, thanks to our data-driven approach and transparent reporting.</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1745673" y="965002"/>
            <a:ext cx="4736209" cy="1451730"/>
          </a:xfrm>
          <a:prstGeom prst="rect">
            <a:avLst/>
          </a:prstGeom>
          <a:noFill/>
          <a:ln/>
        </p:spPr>
        <p:txBody>
          <a:bodyPr wrap="none" rtlCol="0" anchor="t"/>
          <a:lstStyle/>
          <a:p>
            <a:pPr marL="0" indent="0">
              <a:lnSpc>
                <a:spcPts val="5468"/>
              </a:lnSpc>
              <a:buNone/>
            </a:pPr>
            <a:r>
              <a:rPr lang="en-US" sz="4400" b="1" dirty="0">
                <a:solidFill>
                  <a:srgbClr val="FFFFFF"/>
                </a:solidFill>
                <a:latin typeface="Fraunces" pitchFamily="34" charset="0"/>
                <a:ea typeface="Fraunces" pitchFamily="34" charset="-122"/>
                <a:cs typeface="Fraunces" pitchFamily="34" charset="-120"/>
              </a:rPr>
              <a:t>Conclusion</a:t>
            </a:r>
            <a:endParaRPr lang="en-US" sz="4400" b="1" dirty="0"/>
          </a:p>
        </p:txBody>
      </p:sp>
      <p:sp>
        <p:nvSpPr>
          <p:cNvPr id="5" name="Shape 3"/>
          <p:cNvSpPr/>
          <p:nvPr/>
        </p:nvSpPr>
        <p:spPr>
          <a:xfrm>
            <a:off x="2037993" y="3034665"/>
            <a:ext cx="499943" cy="499943"/>
          </a:xfrm>
          <a:prstGeom prst="roundRect">
            <a:avLst>
              <a:gd name="adj" fmla="val 20000"/>
            </a:avLst>
          </a:prstGeom>
          <a:solidFill>
            <a:srgbClr val="283157"/>
          </a:solidFill>
          <a:ln w="13811">
            <a:solidFill>
              <a:srgbClr val="303B69"/>
            </a:solidFill>
            <a:prstDash val="solid"/>
          </a:ln>
        </p:spPr>
      </p:sp>
      <p:sp>
        <p:nvSpPr>
          <p:cNvPr id="6" name="Text 4"/>
          <p:cNvSpPr/>
          <p:nvPr/>
        </p:nvSpPr>
        <p:spPr>
          <a:xfrm>
            <a:off x="2211705" y="3076337"/>
            <a:ext cx="15240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1</a:t>
            </a:r>
            <a:endParaRPr lang="en-US" sz="2624" dirty="0"/>
          </a:p>
        </p:txBody>
      </p:sp>
      <p:sp>
        <p:nvSpPr>
          <p:cNvPr id="7" name="Text 5"/>
          <p:cNvSpPr/>
          <p:nvPr/>
        </p:nvSpPr>
        <p:spPr>
          <a:xfrm>
            <a:off x="2760107" y="3110984"/>
            <a:ext cx="2647950" cy="694373"/>
          </a:xfrm>
          <a:prstGeom prst="rect">
            <a:avLst/>
          </a:prstGeom>
          <a:noFill/>
          <a:ln/>
        </p:spPr>
        <p:txBody>
          <a:bodyPr wrap="squar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A New Era in Table Water Assurance</a:t>
            </a:r>
            <a:endParaRPr lang="en-US" sz="2187" dirty="0"/>
          </a:p>
        </p:txBody>
      </p:sp>
      <p:sp>
        <p:nvSpPr>
          <p:cNvPr id="8" name="Text 6"/>
          <p:cNvSpPr/>
          <p:nvPr/>
        </p:nvSpPr>
        <p:spPr>
          <a:xfrm>
            <a:off x="2760107" y="4027527"/>
            <a:ext cx="2647950" cy="2132409"/>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Aquainsight's data-driven strategies have paved the way for a more reliable and efficient table water assurance system.</a:t>
            </a:r>
            <a:endParaRPr lang="en-US" sz="1750" dirty="0"/>
          </a:p>
        </p:txBody>
      </p:sp>
      <p:sp>
        <p:nvSpPr>
          <p:cNvPr id="9" name="Shape 7"/>
          <p:cNvSpPr/>
          <p:nvPr/>
        </p:nvSpPr>
        <p:spPr>
          <a:xfrm>
            <a:off x="5630228" y="3034665"/>
            <a:ext cx="499943" cy="499943"/>
          </a:xfrm>
          <a:prstGeom prst="roundRect">
            <a:avLst>
              <a:gd name="adj" fmla="val 20000"/>
            </a:avLst>
          </a:prstGeom>
          <a:solidFill>
            <a:srgbClr val="283157"/>
          </a:solidFill>
          <a:ln w="13811">
            <a:solidFill>
              <a:srgbClr val="303B69"/>
            </a:solidFill>
            <a:prstDash val="solid"/>
          </a:ln>
        </p:spPr>
      </p:sp>
      <p:sp>
        <p:nvSpPr>
          <p:cNvPr id="10" name="Text 8"/>
          <p:cNvSpPr/>
          <p:nvPr/>
        </p:nvSpPr>
        <p:spPr>
          <a:xfrm>
            <a:off x="5777270" y="3076337"/>
            <a:ext cx="20574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2</a:t>
            </a:r>
            <a:endParaRPr lang="en-US" sz="2624" dirty="0"/>
          </a:p>
        </p:txBody>
      </p:sp>
      <p:sp>
        <p:nvSpPr>
          <p:cNvPr id="11" name="Text 9"/>
          <p:cNvSpPr/>
          <p:nvPr/>
        </p:nvSpPr>
        <p:spPr>
          <a:xfrm>
            <a:off x="6352342" y="3110984"/>
            <a:ext cx="2647950" cy="694373"/>
          </a:xfrm>
          <a:prstGeom prst="rect">
            <a:avLst/>
          </a:prstGeom>
          <a:noFill/>
          <a:ln/>
        </p:spPr>
        <p:txBody>
          <a:bodyPr wrap="squar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Continued Innovation</a:t>
            </a:r>
            <a:endParaRPr lang="en-US" sz="2187" dirty="0"/>
          </a:p>
        </p:txBody>
      </p:sp>
      <p:sp>
        <p:nvSpPr>
          <p:cNvPr id="12" name="Text 10"/>
          <p:cNvSpPr/>
          <p:nvPr/>
        </p:nvSpPr>
        <p:spPr>
          <a:xfrm>
            <a:off x="6352342" y="4027527"/>
            <a:ext cx="2647950" cy="2132409"/>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We remain committed to ongoing research and innovation to further improve water quality and consumer safety.</a:t>
            </a:r>
            <a:endParaRPr lang="en-US" sz="1750" dirty="0"/>
          </a:p>
        </p:txBody>
      </p:sp>
      <p:sp>
        <p:nvSpPr>
          <p:cNvPr id="13" name="Shape 11"/>
          <p:cNvSpPr/>
          <p:nvPr/>
        </p:nvSpPr>
        <p:spPr>
          <a:xfrm>
            <a:off x="9222462" y="3034665"/>
            <a:ext cx="499943" cy="499943"/>
          </a:xfrm>
          <a:prstGeom prst="roundRect">
            <a:avLst>
              <a:gd name="adj" fmla="val 20000"/>
            </a:avLst>
          </a:prstGeom>
          <a:solidFill>
            <a:srgbClr val="283157"/>
          </a:solidFill>
          <a:ln w="13811">
            <a:solidFill>
              <a:srgbClr val="303B69"/>
            </a:solidFill>
            <a:prstDash val="solid"/>
          </a:ln>
        </p:spPr>
      </p:sp>
      <p:sp>
        <p:nvSpPr>
          <p:cNvPr id="14" name="Text 12"/>
          <p:cNvSpPr/>
          <p:nvPr/>
        </p:nvSpPr>
        <p:spPr>
          <a:xfrm>
            <a:off x="9380934" y="3076337"/>
            <a:ext cx="182880" cy="416481"/>
          </a:xfrm>
          <a:prstGeom prst="rect">
            <a:avLst/>
          </a:prstGeom>
          <a:noFill/>
          <a:ln/>
        </p:spPr>
        <p:txBody>
          <a:bodyPr wrap="none" rtlCol="0" anchor="t"/>
          <a:lstStyle/>
          <a:p>
            <a:pPr marL="0" indent="0" algn="ctr">
              <a:lnSpc>
                <a:spcPts val="3281"/>
              </a:lnSpc>
              <a:buNone/>
            </a:pPr>
            <a:r>
              <a:rPr lang="en-US" sz="2624" dirty="0">
                <a:solidFill>
                  <a:srgbClr val="EBECEF"/>
                </a:solidFill>
                <a:latin typeface="Fraunces" pitchFamily="34" charset="0"/>
                <a:ea typeface="Fraunces" pitchFamily="34" charset="-122"/>
                <a:cs typeface="Fraunces" pitchFamily="34" charset="-120"/>
              </a:rPr>
              <a:t>3</a:t>
            </a:r>
            <a:endParaRPr lang="en-US" sz="2624" dirty="0"/>
          </a:p>
        </p:txBody>
      </p:sp>
      <p:sp>
        <p:nvSpPr>
          <p:cNvPr id="15" name="Text 13"/>
          <p:cNvSpPr/>
          <p:nvPr/>
        </p:nvSpPr>
        <p:spPr>
          <a:xfrm>
            <a:off x="9944576" y="3110984"/>
            <a:ext cx="2647950" cy="1041559"/>
          </a:xfrm>
          <a:prstGeom prst="rect">
            <a:avLst/>
          </a:prstGeom>
          <a:noFill/>
          <a:ln/>
        </p:spPr>
        <p:txBody>
          <a:bodyPr wrap="square" rtlCol="0" anchor="t"/>
          <a:lstStyle/>
          <a:p>
            <a:pPr marL="0" indent="0">
              <a:lnSpc>
                <a:spcPts val="2734"/>
              </a:lnSpc>
              <a:buNone/>
            </a:pPr>
            <a:r>
              <a:rPr lang="en-US" sz="2187" dirty="0">
                <a:solidFill>
                  <a:srgbClr val="EBECEF"/>
                </a:solidFill>
                <a:latin typeface="Fraunces" pitchFamily="34" charset="0"/>
                <a:ea typeface="Fraunces" pitchFamily="34" charset="-122"/>
                <a:cs typeface="Fraunces" pitchFamily="34" charset="-120"/>
              </a:rPr>
              <a:t>Join the Aquainsight Movement</a:t>
            </a:r>
            <a:endParaRPr lang="en-US" sz="2187" dirty="0"/>
          </a:p>
        </p:txBody>
      </p:sp>
      <p:sp>
        <p:nvSpPr>
          <p:cNvPr id="16" name="Text 14"/>
          <p:cNvSpPr/>
          <p:nvPr/>
        </p:nvSpPr>
        <p:spPr>
          <a:xfrm>
            <a:off x="9944576" y="4374713"/>
            <a:ext cx="2647950" cy="2132409"/>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Partner with us to shape the future of table water assurance through data-driven strategies and collaboration.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451</Words>
  <Application>Microsoft Office PowerPoint</Application>
  <PresentationFormat>Custom</PresentationFormat>
  <Paragraphs>67</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Epilogue</vt:lpstr>
      <vt:lpstr>Fraunces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Shreyanshi  Mukesh</cp:lastModifiedBy>
  <cp:revision>3</cp:revision>
  <dcterms:created xsi:type="dcterms:W3CDTF">2023-12-02T06:48:18Z</dcterms:created>
  <dcterms:modified xsi:type="dcterms:W3CDTF">2023-12-02T07:00:09Z</dcterms:modified>
</cp:coreProperties>
</file>